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>
        <p:scale>
          <a:sx n="93" d="100"/>
          <a:sy n="93" d="100"/>
        </p:scale>
        <p:origin x="-1218" y="-54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FEB4-F230-471C-90E5-F96F4FFAFDDF}" type="datetimeFigureOut">
              <a:rPr lang="pt-BR" smtClean="0"/>
              <a:t>12/12/2023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6864-A97E-4D11-80BA-B34F93ACC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1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FEB4-F230-471C-90E5-F96F4FFAFDDF}" type="datetimeFigureOut">
              <a:rPr lang="pt-BR" smtClean="0"/>
              <a:t>12/12/2023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6864-A97E-4D11-80BA-B34F93ACC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8297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FEB4-F230-471C-90E5-F96F4FFAFDDF}" type="datetimeFigureOut">
              <a:rPr lang="pt-BR" smtClean="0"/>
              <a:t>12/12/2023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6864-A97E-4D11-80BA-B34F93ACC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1425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FEB4-F230-471C-90E5-F96F4FFAFDDF}" type="datetimeFigureOut">
              <a:rPr lang="pt-BR" smtClean="0"/>
              <a:t>12/12/2023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6864-A97E-4D11-80BA-B34F93ACC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515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FEB4-F230-471C-90E5-F96F4FFAFDDF}" type="datetimeFigureOut">
              <a:rPr lang="pt-BR" smtClean="0"/>
              <a:t>12/12/2023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6864-A97E-4D11-80BA-B34F93ACC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888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FEB4-F230-471C-90E5-F96F4FFAFDDF}" type="datetimeFigureOut">
              <a:rPr lang="pt-BR" smtClean="0"/>
              <a:t>12/12/2023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6864-A97E-4D11-80BA-B34F93ACC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3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FEB4-F230-471C-90E5-F96F4FFAFDDF}" type="datetimeFigureOut">
              <a:rPr lang="pt-BR" smtClean="0"/>
              <a:t>12/12/2023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6864-A97E-4D11-80BA-B34F93ACC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789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FEB4-F230-471C-90E5-F96F4FFAFDDF}" type="datetimeFigureOut">
              <a:rPr lang="pt-BR" smtClean="0"/>
              <a:t>12/12/2023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6864-A97E-4D11-80BA-B34F93ACC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8375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FEB4-F230-471C-90E5-F96F4FFAFDDF}" type="datetimeFigureOut">
              <a:rPr lang="pt-BR" smtClean="0"/>
              <a:t>12/12/2023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6864-A97E-4D11-80BA-B34F93ACC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435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FEB4-F230-471C-90E5-F96F4FFAFDDF}" type="datetimeFigureOut">
              <a:rPr lang="pt-BR" smtClean="0"/>
              <a:t>12/12/2023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6864-A97E-4D11-80BA-B34F93ACC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0750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FEB4-F230-471C-90E5-F96F4FFAFDDF}" type="datetimeFigureOut">
              <a:rPr lang="pt-BR" smtClean="0"/>
              <a:t>12/12/2023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6864-A97E-4D11-80BA-B34F93ACC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009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DFEB4-F230-471C-90E5-F96F4FFAFDDF}" type="datetimeFigureOut">
              <a:rPr lang="pt-BR" smtClean="0"/>
              <a:t>12/12/2023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26864-A97E-4D11-80BA-B34F93ACC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989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ditora.iffarroupilha.edu.br/index.php/editora/login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editora.iffarroupilha.edu.br/index.php/editora/login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357AA5C-D8CC-8F2A-8B13-BC3404F499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4086" y="3274142"/>
            <a:ext cx="9483827" cy="3555659"/>
          </a:xfrm>
        </p:spPr>
        <p:txBody>
          <a:bodyPr>
            <a:no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Tutorial para acesso e submissão de obras pelo OMP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C0DC7AF2-499D-79FC-FD24-148506A054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22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499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822CC3BE-11EB-E3EB-FA2A-9BDB16AAD23C}"/>
              </a:ext>
            </a:extLst>
          </p:cNvPr>
          <p:cNvSpPr txBox="1"/>
          <p:nvPr/>
        </p:nvSpPr>
        <p:spPr>
          <a:xfrm>
            <a:off x="459592" y="640374"/>
            <a:ext cx="11507428" cy="19995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738505" algn="l"/>
              </a:tabLst>
            </a:pPr>
            <a:r>
              <a:rPr lang="pt-B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sequência, preencha os 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metadados da submissão.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738505" algn="l"/>
              </a:tabLst>
            </a:pPr>
            <a:r>
              <a:rPr lang="pt-B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Ao final, clique em “Salvar e Continuar”</a:t>
            </a:r>
            <a:endParaRPr lang="pt-BR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738505" algn="l"/>
              </a:tabLst>
            </a:pPr>
            <a:endParaRPr lang="pt-BR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E0BE0344-56AD-5685-7244-F59390ED4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592" y="2639960"/>
            <a:ext cx="11272815" cy="5563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600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822CC3BE-11EB-E3EB-FA2A-9BDB16AAD23C}"/>
              </a:ext>
            </a:extLst>
          </p:cNvPr>
          <p:cNvSpPr txBox="1"/>
          <p:nvPr/>
        </p:nvSpPr>
        <p:spPr>
          <a:xfrm>
            <a:off x="3421626" y="368673"/>
            <a:ext cx="7502012" cy="545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Clique em “Finalizar submissão”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FB390BAA-4312-B632-9408-C462EC628B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71" y="994414"/>
            <a:ext cx="10289457" cy="2732644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="" xmlns:a16="http://schemas.microsoft.com/office/drawing/2014/main" id="{7F96F181-00CF-9ADB-EEF7-BACAA5D03D6A}"/>
              </a:ext>
            </a:extLst>
          </p:cNvPr>
          <p:cNvSpPr txBox="1"/>
          <p:nvPr/>
        </p:nvSpPr>
        <p:spPr>
          <a:xfrm>
            <a:off x="462116" y="4787428"/>
            <a:ext cx="112677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Tela de confirmação da submissão – 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SUA SUBMISSÃO ESTA COMPLETA!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="" xmlns:a16="http://schemas.microsoft.com/office/drawing/2014/main" id="{4794BDB3-E17B-A718-907B-84C75A962E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182" y="5391890"/>
            <a:ext cx="6651522" cy="3619411"/>
          </a:xfrm>
          <a:prstGeom prst="rect">
            <a:avLst/>
          </a:prstGeom>
        </p:spPr>
      </p:pic>
      <p:pic>
        <p:nvPicPr>
          <p:cNvPr id="13" name="Imagem 12" descr="Logotipo&#10;&#10;Descrição gerada automaticamente com confiança baixa">
            <a:extLst>
              <a:ext uri="{FF2B5EF4-FFF2-40B4-BE49-F238E27FC236}">
                <a16:creationId xmlns="" xmlns:a16="http://schemas.microsoft.com/office/drawing/2014/main" id="{D20EB54D-6CD8-63E9-32BD-87BE1FA82B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598" y="7226710"/>
            <a:ext cx="1641643" cy="1548617"/>
          </a:xfrm>
          <a:prstGeom prst="rect">
            <a:avLst/>
          </a:prstGeom>
        </p:spPr>
      </p:pic>
      <p:cxnSp>
        <p:nvCxnSpPr>
          <p:cNvPr id="14" name="Conector de Seta Reta 13">
            <a:extLst>
              <a:ext uri="{FF2B5EF4-FFF2-40B4-BE49-F238E27FC236}">
                <a16:creationId xmlns="" xmlns:a16="http://schemas.microsoft.com/office/drawing/2014/main" id="{D4DDB55D-F81D-DFC7-7709-8BDBB927B0C8}"/>
              </a:ext>
            </a:extLst>
          </p:cNvPr>
          <p:cNvCxnSpPr>
            <a:cxnSpLocks/>
          </p:cNvCxnSpPr>
          <p:nvPr/>
        </p:nvCxnSpPr>
        <p:spPr>
          <a:xfrm>
            <a:off x="7624915" y="3405650"/>
            <a:ext cx="988140" cy="0"/>
          </a:xfrm>
          <a:prstGeom prst="straightConnector1">
            <a:avLst/>
          </a:prstGeom>
          <a:ln w="76200">
            <a:solidFill>
              <a:srgbClr val="99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513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DFB55CA6-F55A-286A-7466-66D5B4E5DC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507" y="3878001"/>
            <a:ext cx="9804985" cy="4399998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="" xmlns:a16="http://schemas.microsoft.com/office/drawing/2014/main" id="{282F08FB-2870-FB15-F857-AC556016DDA9}"/>
              </a:ext>
            </a:extLst>
          </p:cNvPr>
          <p:cNvSpPr txBox="1"/>
          <p:nvPr/>
        </p:nvSpPr>
        <p:spPr>
          <a:xfrm>
            <a:off x="817305" y="865176"/>
            <a:ext cx="10593030" cy="19995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Acesse a plataforma OMP: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https://editora.iffarroupilha.edu.br/index.php/editora/login</a:t>
            </a:r>
            <a:endParaRPr lang="pt-BR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pt-BR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="" xmlns:a16="http://schemas.microsoft.com/office/drawing/2014/main" id="{F543B16A-1E76-B5B4-27D9-1E0095F412C6}"/>
              </a:ext>
            </a:extLst>
          </p:cNvPr>
          <p:cNvSpPr txBox="1"/>
          <p:nvPr/>
        </p:nvSpPr>
        <p:spPr>
          <a:xfrm>
            <a:off x="799485" y="2917000"/>
            <a:ext cx="10593030" cy="6104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Clique em Cadastro:   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="" xmlns:a16="http://schemas.microsoft.com/office/drawing/2014/main" id="{060ACCEA-37E2-7509-E932-C02259E1A7AB}"/>
              </a:ext>
            </a:extLst>
          </p:cNvPr>
          <p:cNvSpPr/>
          <p:nvPr/>
        </p:nvSpPr>
        <p:spPr>
          <a:xfrm>
            <a:off x="9733935" y="3672348"/>
            <a:ext cx="678426" cy="50337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4184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>
            <a:extLst>
              <a:ext uri="{FF2B5EF4-FFF2-40B4-BE49-F238E27FC236}">
                <a16:creationId xmlns="" xmlns:a16="http://schemas.microsoft.com/office/drawing/2014/main" id="{060ACCEA-37E2-7509-E932-C02259E1A7AB}"/>
              </a:ext>
            </a:extLst>
          </p:cNvPr>
          <p:cNvSpPr/>
          <p:nvPr/>
        </p:nvSpPr>
        <p:spPr>
          <a:xfrm>
            <a:off x="9733935" y="3580276"/>
            <a:ext cx="648930" cy="59545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>
            <a:extLst>
              <a:ext uri="{FF2B5EF4-FFF2-40B4-BE49-F238E27FC236}">
                <a16:creationId xmlns="" xmlns:a16="http://schemas.microsoft.com/office/drawing/2014/main" id="{1F136E69-0F44-3953-AEBE-51C207620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101" y="0"/>
            <a:ext cx="9073797" cy="8992893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0FF72605-09A5-CD3A-4803-404BAE245682}"/>
              </a:ext>
            </a:extLst>
          </p:cNvPr>
          <p:cNvSpPr txBox="1"/>
          <p:nvPr/>
        </p:nvSpPr>
        <p:spPr>
          <a:xfrm>
            <a:off x="7929717" y="2384260"/>
            <a:ext cx="3883741" cy="3798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 “Perfil”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Preencha com seus dados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 “Acesso”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Crie seu usuário e senha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27B12CF2-8B89-8209-52CD-878A290BB168}"/>
              </a:ext>
            </a:extLst>
          </p:cNvPr>
          <p:cNvSpPr txBox="1"/>
          <p:nvPr/>
        </p:nvSpPr>
        <p:spPr>
          <a:xfrm>
            <a:off x="201560" y="7344633"/>
            <a:ext cx="3883741" cy="416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Leia e concorde com os termos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41A8C34F-3E59-1D9F-6B4E-63653ECC75E0}"/>
              </a:ext>
            </a:extLst>
          </p:cNvPr>
          <p:cNvSpPr txBox="1"/>
          <p:nvPr/>
        </p:nvSpPr>
        <p:spPr>
          <a:xfrm>
            <a:off x="201559" y="8511992"/>
            <a:ext cx="3264311" cy="480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Clique em “cadastrar” </a:t>
            </a:r>
          </a:p>
        </p:txBody>
      </p:sp>
      <p:cxnSp>
        <p:nvCxnSpPr>
          <p:cNvPr id="11" name="Conector de Seta Reta 10">
            <a:extLst>
              <a:ext uri="{FF2B5EF4-FFF2-40B4-BE49-F238E27FC236}">
                <a16:creationId xmlns="" xmlns:a16="http://schemas.microsoft.com/office/drawing/2014/main" id="{E6E7D361-2B57-F7C4-E2BD-57F2B38B4376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3465870" y="8752443"/>
            <a:ext cx="486698" cy="0"/>
          </a:xfrm>
          <a:prstGeom prst="straightConnector1">
            <a:avLst/>
          </a:prstGeom>
          <a:ln w="38100">
            <a:solidFill>
              <a:srgbClr val="99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585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>
            <a:extLst>
              <a:ext uri="{FF2B5EF4-FFF2-40B4-BE49-F238E27FC236}">
                <a16:creationId xmlns="" xmlns:a16="http://schemas.microsoft.com/office/drawing/2014/main" id="{9FF1D35D-4B33-182E-53B1-126BF726D30D}"/>
              </a:ext>
            </a:extLst>
          </p:cNvPr>
          <p:cNvSpPr txBox="1"/>
          <p:nvPr/>
        </p:nvSpPr>
        <p:spPr>
          <a:xfrm>
            <a:off x="875683" y="348606"/>
            <a:ext cx="10593030" cy="869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4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submissão de obras</a:t>
            </a:r>
            <a:r>
              <a:rPr lang="pt-BR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 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="" xmlns:a16="http://schemas.microsoft.com/office/drawing/2014/main" id="{38E7D1A4-A1F3-4EC7-33F9-EA9773F221E2}"/>
              </a:ext>
            </a:extLst>
          </p:cNvPr>
          <p:cNvSpPr txBox="1"/>
          <p:nvPr/>
        </p:nvSpPr>
        <p:spPr>
          <a:xfrm>
            <a:off x="816689" y="1687902"/>
            <a:ext cx="10593029" cy="2139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Acesse a plataforma OMP, com seu login e senha: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https://editora.iffarroupilha.edu.br/index.php/</a:t>
            </a:r>
            <a:r>
              <a:rPr lang="pt-B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editora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/login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entrar no sistema, clique em “Acesso”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Conector de Seta Reta 24">
            <a:extLst>
              <a:ext uri="{FF2B5EF4-FFF2-40B4-BE49-F238E27FC236}">
                <a16:creationId xmlns="" xmlns:a16="http://schemas.microsoft.com/office/drawing/2014/main" id="{B3CFAAAE-E46E-7423-EA12-FAEAD9C08910}"/>
              </a:ext>
            </a:extLst>
          </p:cNvPr>
          <p:cNvCxnSpPr/>
          <p:nvPr/>
        </p:nvCxnSpPr>
        <p:spPr>
          <a:xfrm flipH="1">
            <a:off x="5633882" y="8367251"/>
            <a:ext cx="899652" cy="0"/>
          </a:xfrm>
          <a:prstGeom prst="straightConnector1">
            <a:avLst/>
          </a:prstGeom>
          <a:ln w="76200">
            <a:solidFill>
              <a:srgbClr val="99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>
            <a:extLst>
              <a:ext uri="{FF2B5EF4-FFF2-40B4-BE49-F238E27FC236}">
                <a16:creationId xmlns="" xmlns:a16="http://schemas.microsoft.com/office/drawing/2014/main" id="{7F1993DF-5EDB-A98D-D9E9-72E644601555}"/>
              </a:ext>
            </a:extLst>
          </p:cNvPr>
          <p:cNvSpPr txBox="1"/>
          <p:nvPr/>
        </p:nvSpPr>
        <p:spPr>
          <a:xfrm>
            <a:off x="7034976" y="8150478"/>
            <a:ext cx="3613355" cy="480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Clicar em “Acesso”</a:t>
            </a:r>
          </a:p>
        </p:txBody>
      </p:sp>
      <p:sp>
        <p:nvSpPr>
          <p:cNvPr id="27" name="Elipse 26">
            <a:extLst>
              <a:ext uri="{FF2B5EF4-FFF2-40B4-BE49-F238E27FC236}">
                <a16:creationId xmlns="" xmlns:a16="http://schemas.microsoft.com/office/drawing/2014/main" id="{7874B720-10B3-2163-9933-15301CE0BE95}"/>
              </a:ext>
            </a:extLst>
          </p:cNvPr>
          <p:cNvSpPr/>
          <p:nvPr/>
        </p:nvSpPr>
        <p:spPr>
          <a:xfrm>
            <a:off x="4937021" y="7933707"/>
            <a:ext cx="855406" cy="433543"/>
          </a:xfrm>
          <a:prstGeom prst="ellipse">
            <a:avLst/>
          </a:prstGeom>
          <a:noFill/>
          <a:ln w="38100">
            <a:solidFill>
              <a:srgbClr val="99003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>
            <a:extLst>
              <a:ext uri="{FF2B5EF4-FFF2-40B4-BE49-F238E27FC236}">
                <a16:creationId xmlns="" xmlns:a16="http://schemas.microsoft.com/office/drawing/2014/main" id="{04A5CF39-C16E-D379-D3E5-BA39D8DE87D4}"/>
              </a:ext>
            </a:extLst>
          </p:cNvPr>
          <p:cNvSpPr txBox="1"/>
          <p:nvPr/>
        </p:nvSpPr>
        <p:spPr>
          <a:xfrm>
            <a:off x="7034977" y="6535409"/>
            <a:ext cx="3613355" cy="480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Digite a senha criada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="" xmlns:a16="http://schemas.microsoft.com/office/drawing/2014/main" id="{6F27C888-F1AD-D6B4-4D27-77CA12E137B7}"/>
              </a:ext>
            </a:extLst>
          </p:cNvPr>
          <p:cNvSpPr txBox="1"/>
          <p:nvPr/>
        </p:nvSpPr>
        <p:spPr>
          <a:xfrm>
            <a:off x="7067854" y="5698431"/>
            <a:ext cx="3613355" cy="480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Digite o usuário criado</a:t>
            </a:r>
          </a:p>
        </p:txBody>
      </p:sp>
      <p:pic>
        <p:nvPicPr>
          <p:cNvPr id="36" name="Imagem 35" descr="Interface gráfica do usuário, Aplicativo&#10;&#10;Descrição gerada automaticamente">
            <a:extLst>
              <a:ext uri="{FF2B5EF4-FFF2-40B4-BE49-F238E27FC236}">
                <a16:creationId xmlns="" xmlns:a16="http://schemas.microsoft.com/office/drawing/2014/main" id="{ED7F5430-BFDF-3E17-D10B-9D8617B2CB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82" y="4380690"/>
            <a:ext cx="6470848" cy="4685751"/>
          </a:xfrm>
          <a:prstGeom prst="rect">
            <a:avLst/>
          </a:prstGeom>
        </p:spPr>
      </p:pic>
      <p:sp>
        <p:nvSpPr>
          <p:cNvPr id="38" name="Elipse 37">
            <a:extLst>
              <a:ext uri="{FF2B5EF4-FFF2-40B4-BE49-F238E27FC236}">
                <a16:creationId xmlns="" xmlns:a16="http://schemas.microsoft.com/office/drawing/2014/main" id="{8266BAB9-EE5F-C591-A915-2A42E0FA3C30}"/>
              </a:ext>
            </a:extLst>
          </p:cNvPr>
          <p:cNvSpPr/>
          <p:nvPr/>
        </p:nvSpPr>
        <p:spPr>
          <a:xfrm>
            <a:off x="5454445" y="8059524"/>
            <a:ext cx="1272050" cy="615454"/>
          </a:xfrm>
          <a:prstGeom prst="ellipse">
            <a:avLst/>
          </a:prstGeom>
          <a:noFill/>
          <a:ln w="38100">
            <a:solidFill>
              <a:srgbClr val="99003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9" name="Conector de Seta Reta 38">
            <a:extLst>
              <a:ext uri="{FF2B5EF4-FFF2-40B4-BE49-F238E27FC236}">
                <a16:creationId xmlns="" xmlns:a16="http://schemas.microsoft.com/office/drawing/2014/main" id="{239269D9-F130-C9D1-6A39-356528C76BA3}"/>
              </a:ext>
            </a:extLst>
          </p:cNvPr>
          <p:cNvCxnSpPr>
            <a:cxnSpLocks/>
          </p:cNvCxnSpPr>
          <p:nvPr/>
        </p:nvCxnSpPr>
        <p:spPr>
          <a:xfrm flipH="1">
            <a:off x="6798999" y="5968377"/>
            <a:ext cx="36871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>
            <a:extLst>
              <a:ext uri="{FF2B5EF4-FFF2-40B4-BE49-F238E27FC236}">
                <a16:creationId xmlns="" xmlns:a16="http://schemas.microsoft.com/office/drawing/2014/main" id="{ACA244D1-1490-15DF-17EE-446123136307}"/>
              </a:ext>
            </a:extLst>
          </p:cNvPr>
          <p:cNvCxnSpPr>
            <a:cxnSpLocks/>
          </p:cNvCxnSpPr>
          <p:nvPr/>
        </p:nvCxnSpPr>
        <p:spPr>
          <a:xfrm flipH="1">
            <a:off x="6879503" y="6787124"/>
            <a:ext cx="37362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de Seta Reta 40">
            <a:extLst>
              <a:ext uri="{FF2B5EF4-FFF2-40B4-BE49-F238E27FC236}">
                <a16:creationId xmlns="" xmlns:a16="http://schemas.microsoft.com/office/drawing/2014/main" id="{0B9071E0-4544-8233-C5E6-C5E6AF5CF753}"/>
              </a:ext>
            </a:extLst>
          </p:cNvPr>
          <p:cNvCxnSpPr>
            <a:cxnSpLocks/>
          </p:cNvCxnSpPr>
          <p:nvPr/>
        </p:nvCxnSpPr>
        <p:spPr>
          <a:xfrm>
            <a:off x="4720707" y="3827719"/>
            <a:ext cx="0" cy="552971"/>
          </a:xfrm>
          <a:prstGeom prst="straightConnector1">
            <a:avLst/>
          </a:prstGeom>
          <a:ln w="28575">
            <a:solidFill>
              <a:srgbClr val="99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0586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493B1BCB-F846-CED0-A605-9B7B2465ACBB}"/>
              </a:ext>
            </a:extLst>
          </p:cNvPr>
          <p:cNvSpPr txBox="1"/>
          <p:nvPr/>
        </p:nvSpPr>
        <p:spPr>
          <a:xfrm>
            <a:off x="3432688" y="1391103"/>
            <a:ext cx="6787945" cy="1440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738505" algn="l"/>
              </a:tabLst>
            </a:pPr>
            <a:r>
              <a:rPr lang="pt-BR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Selecione o item “Novo envio”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38505" algn="l"/>
              </a:tabLst>
            </a:pPr>
            <a:r>
              <a:rPr lang="pt-BR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771BBA75-EA2C-2A31-94F3-E113137971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6" y="3384755"/>
            <a:ext cx="12064181" cy="3876089"/>
          </a:xfrm>
          <a:prstGeom prst="rect">
            <a:avLst/>
          </a:prstGeom>
        </p:spPr>
      </p:pic>
      <p:sp>
        <p:nvSpPr>
          <p:cNvPr id="6" name="Elipse 5">
            <a:extLst>
              <a:ext uri="{FF2B5EF4-FFF2-40B4-BE49-F238E27FC236}">
                <a16:creationId xmlns="" xmlns:a16="http://schemas.microsoft.com/office/drawing/2014/main" id="{B40F369A-A074-3FC7-6438-8B2CCF90EFF7}"/>
              </a:ext>
            </a:extLst>
          </p:cNvPr>
          <p:cNvSpPr/>
          <p:nvPr/>
        </p:nvSpPr>
        <p:spPr>
          <a:xfrm>
            <a:off x="10220633" y="4928425"/>
            <a:ext cx="1297857" cy="677529"/>
          </a:xfrm>
          <a:prstGeom prst="ellipse">
            <a:avLst/>
          </a:prstGeom>
          <a:noFill/>
          <a:ln w="38100">
            <a:solidFill>
              <a:srgbClr val="99003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747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493B1BCB-F846-CED0-A605-9B7B2465ACBB}"/>
              </a:ext>
            </a:extLst>
          </p:cNvPr>
          <p:cNvSpPr txBox="1"/>
          <p:nvPr/>
        </p:nvSpPr>
        <p:spPr>
          <a:xfrm>
            <a:off x="294969" y="1107560"/>
            <a:ext cx="3618989" cy="8310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738505" algn="l"/>
              </a:tabLst>
            </a:pP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Selecione:  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38505" algn="l"/>
              </a:tabLst>
            </a:pP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Monografia   </a:t>
            </a:r>
            <a:endParaRPr lang="pt-BR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38505" algn="l"/>
              </a:tabLst>
            </a:pPr>
            <a:endParaRPr lang="pt-BR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38505" algn="l"/>
              </a:tabLst>
            </a:pPr>
            <a:endParaRPr lang="pt-BR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38505" algn="l"/>
              </a:tabLst>
            </a:pP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Leia atentamente e s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elecione todos os requisitos para envio. 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38505" algn="l"/>
              </a:tabLst>
            </a:pP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38505" algn="l"/>
              </a:tabLst>
            </a:pP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38505" algn="l"/>
              </a:tabLst>
            </a:pP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38505" algn="l"/>
              </a:tabLst>
            </a:pP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38505" algn="l"/>
              </a:tabLst>
            </a:pP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Marque “sim” para declaração de privacidade</a:t>
            </a:r>
            <a:endParaRPr lang="pt-BR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38505" algn="l"/>
              </a:tabLst>
            </a:pPr>
            <a:r>
              <a:rPr lang="pt-BR" sz="4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C2036CEF-35D9-EF07-B586-38C50B6418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3958" y="471951"/>
            <a:ext cx="8278042" cy="8421324"/>
          </a:xfrm>
          <a:prstGeom prst="rect">
            <a:avLst/>
          </a:prstGeom>
        </p:spPr>
      </p:pic>
      <p:cxnSp>
        <p:nvCxnSpPr>
          <p:cNvPr id="8" name="Conector de Seta Reta 7">
            <a:extLst>
              <a:ext uri="{FF2B5EF4-FFF2-40B4-BE49-F238E27FC236}">
                <a16:creationId xmlns="" xmlns:a16="http://schemas.microsoft.com/office/drawing/2014/main" id="{AF49DB99-EAC6-4FA7-AAB0-3442D5BE9168}"/>
              </a:ext>
            </a:extLst>
          </p:cNvPr>
          <p:cNvCxnSpPr>
            <a:cxnSpLocks/>
          </p:cNvCxnSpPr>
          <p:nvPr/>
        </p:nvCxnSpPr>
        <p:spPr>
          <a:xfrm>
            <a:off x="1179871" y="2492477"/>
            <a:ext cx="2910557" cy="0"/>
          </a:xfrm>
          <a:prstGeom prst="straightConnector1">
            <a:avLst/>
          </a:prstGeom>
          <a:ln w="38100">
            <a:solidFill>
              <a:srgbClr val="99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="" xmlns:a16="http://schemas.microsoft.com/office/drawing/2014/main" id="{4CE29E5B-BE31-0CF7-012E-80314ADD9B45}"/>
              </a:ext>
            </a:extLst>
          </p:cNvPr>
          <p:cNvSpPr txBox="1"/>
          <p:nvPr/>
        </p:nvSpPr>
        <p:spPr>
          <a:xfrm>
            <a:off x="2797126" y="8443385"/>
            <a:ext cx="60984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Clicar em “Salvar e Continuar</a:t>
            </a:r>
            <a:r>
              <a:rPr lang="pt-B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endParaRPr lang="pt-BR" sz="2400" dirty="0"/>
          </a:p>
        </p:txBody>
      </p:sp>
      <p:cxnSp>
        <p:nvCxnSpPr>
          <p:cNvPr id="12" name="Conector de Seta Reta 11">
            <a:extLst>
              <a:ext uri="{FF2B5EF4-FFF2-40B4-BE49-F238E27FC236}">
                <a16:creationId xmlns="" xmlns:a16="http://schemas.microsoft.com/office/drawing/2014/main" id="{C095FE22-16B1-BB37-938C-CBF6F4D95AB8}"/>
              </a:ext>
            </a:extLst>
          </p:cNvPr>
          <p:cNvCxnSpPr>
            <a:cxnSpLocks/>
          </p:cNvCxnSpPr>
          <p:nvPr/>
        </p:nvCxnSpPr>
        <p:spPr>
          <a:xfrm>
            <a:off x="2280933" y="8249264"/>
            <a:ext cx="1809495" cy="0"/>
          </a:xfrm>
          <a:prstGeom prst="straightConnector1">
            <a:avLst/>
          </a:prstGeom>
          <a:ln w="38100">
            <a:solidFill>
              <a:srgbClr val="99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>
            <a:extLst>
              <a:ext uri="{FF2B5EF4-FFF2-40B4-BE49-F238E27FC236}">
                <a16:creationId xmlns="" xmlns:a16="http://schemas.microsoft.com/office/drawing/2014/main" id="{7684A2EB-50AB-9971-D9E0-5BAE97CA76DD}"/>
              </a:ext>
            </a:extLst>
          </p:cNvPr>
          <p:cNvCxnSpPr>
            <a:cxnSpLocks/>
          </p:cNvCxnSpPr>
          <p:nvPr/>
        </p:nvCxnSpPr>
        <p:spPr>
          <a:xfrm>
            <a:off x="7204076" y="8822980"/>
            <a:ext cx="2810079" cy="0"/>
          </a:xfrm>
          <a:prstGeom prst="straightConnector1">
            <a:avLst/>
          </a:prstGeom>
          <a:ln w="38100">
            <a:solidFill>
              <a:srgbClr val="99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>
            <a:extLst>
              <a:ext uri="{FF2B5EF4-FFF2-40B4-BE49-F238E27FC236}">
                <a16:creationId xmlns="" xmlns:a16="http://schemas.microsoft.com/office/drawing/2014/main" id="{F6B27986-1926-9CB8-2BB2-F8A2DBA4A660}"/>
              </a:ext>
            </a:extLst>
          </p:cNvPr>
          <p:cNvCxnSpPr>
            <a:cxnSpLocks/>
          </p:cNvCxnSpPr>
          <p:nvPr/>
        </p:nvCxnSpPr>
        <p:spPr>
          <a:xfrm>
            <a:off x="3665589" y="3751006"/>
            <a:ext cx="496738" cy="0"/>
          </a:xfrm>
          <a:prstGeom prst="straightConnector1">
            <a:avLst/>
          </a:prstGeom>
          <a:ln w="9525">
            <a:solidFill>
              <a:srgbClr val="99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>
            <a:extLst>
              <a:ext uri="{FF2B5EF4-FFF2-40B4-BE49-F238E27FC236}">
                <a16:creationId xmlns="" xmlns:a16="http://schemas.microsoft.com/office/drawing/2014/main" id="{8F15AC78-8290-BF97-F71B-E51F95661CC4}"/>
              </a:ext>
            </a:extLst>
          </p:cNvPr>
          <p:cNvCxnSpPr>
            <a:cxnSpLocks/>
          </p:cNvCxnSpPr>
          <p:nvPr/>
        </p:nvCxnSpPr>
        <p:spPr>
          <a:xfrm>
            <a:off x="3665589" y="4581832"/>
            <a:ext cx="496738" cy="0"/>
          </a:xfrm>
          <a:prstGeom prst="straightConnector1">
            <a:avLst/>
          </a:prstGeom>
          <a:ln w="6350">
            <a:solidFill>
              <a:srgbClr val="99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>
            <a:extLst>
              <a:ext uri="{FF2B5EF4-FFF2-40B4-BE49-F238E27FC236}">
                <a16:creationId xmlns="" xmlns:a16="http://schemas.microsoft.com/office/drawing/2014/main" id="{25C02EAE-8C9A-CBA8-0A4E-E66B2F310878}"/>
              </a:ext>
            </a:extLst>
          </p:cNvPr>
          <p:cNvCxnSpPr>
            <a:cxnSpLocks/>
          </p:cNvCxnSpPr>
          <p:nvPr/>
        </p:nvCxnSpPr>
        <p:spPr>
          <a:xfrm>
            <a:off x="3665589" y="5014450"/>
            <a:ext cx="496738" cy="0"/>
          </a:xfrm>
          <a:prstGeom prst="straightConnector1">
            <a:avLst/>
          </a:prstGeom>
          <a:ln w="9525">
            <a:solidFill>
              <a:srgbClr val="99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>
            <a:extLst>
              <a:ext uri="{FF2B5EF4-FFF2-40B4-BE49-F238E27FC236}">
                <a16:creationId xmlns="" xmlns:a16="http://schemas.microsoft.com/office/drawing/2014/main" id="{2A023024-0F19-EC3B-9F3E-031BC3552490}"/>
              </a:ext>
            </a:extLst>
          </p:cNvPr>
          <p:cNvCxnSpPr>
            <a:cxnSpLocks/>
          </p:cNvCxnSpPr>
          <p:nvPr/>
        </p:nvCxnSpPr>
        <p:spPr>
          <a:xfrm>
            <a:off x="3665589" y="4149212"/>
            <a:ext cx="496738" cy="0"/>
          </a:xfrm>
          <a:prstGeom prst="straightConnector1">
            <a:avLst/>
          </a:prstGeom>
          <a:ln w="9525">
            <a:solidFill>
              <a:srgbClr val="99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>
            <a:extLst>
              <a:ext uri="{FF2B5EF4-FFF2-40B4-BE49-F238E27FC236}">
                <a16:creationId xmlns="" xmlns:a16="http://schemas.microsoft.com/office/drawing/2014/main" id="{40B4A0A0-6188-180F-0D01-0A41B269EB79}"/>
              </a:ext>
            </a:extLst>
          </p:cNvPr>
          <p:cNvCxnSpPr>
            <a:cxnSpLocks/>
          </p:cNvCxnSpPr>
          <p:nvPr/>
        </p:nvCxnSpPr>
        <p:spPr>
          <a:xfrm>
            <a:off x="3665589" y="4365522"/>
            <a:ext cx="496738" cy="0"/>
          </a:xfrm>
          <a:prstGeom prst="straightConnector1">
            <a:avLst/>
          </a:prstGeom>
          <a:ln w="9525">
            <a:solidFill>
              <a:srgbClr val="99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>
            <a:extLst>
              <a:ext uri="{FF2B5EF4-FFF2-40B4-BE49-F238E27FC236}">
                <a16:creationId xmlns="" xmlns:a16="http://schemas.microsoft.com/office/drawing/2014/main" id="{238521A6-C632-679B-1011-E7D90A91C052}"/>
              </a:ext>
            </a:extLst>
          </p:cNvPr>
          <p:cNvCxnSpPr>
            <a:cxnSpLocks/>
          </p:cNvCxnSpPr>
          <p:nvPr/>
        </p:nvCxnSpPr>
        <p:spPr>
          <a:xfrm flipV="1">
            <a:off x="1179871" y="2286000"/>
            <a:ext cx="0" cy="206477"/>
          </a:xfrm>
          <a:prstGeom prst="line">
            <a:avLst/>
          </a:prstGeom>
          <a:ln w="3810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3153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822CC3BE-11EB-E3EB-FA2A-9BDB16AAD23C}"/>
              </a:ext>
            </a:extLst>
          </p:cNvPr>
          <p:cNvSpPr txBox="1"/>
          <p:nvPr/>
        </p:nvSpPr>
        <p:spPr>
          <a:xfrm>
            <a:off x="3311320" y="359603"/>
            <a:ext cx="5925779" cy="545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738505" algn="l"/>
              </a:tabLst>
            </a:pP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Clique em “ Enviar arquivo”.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027ECBF1-6ABD-EF2A-FAF9-F839EAF87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737" y="1115925"/>
            <a:ext cx="10622526" cy="3587244"/>
          </a:xfrm>
          <a:prstGeom prst="rect">
            <a:avLst/>
          </a:prstGeom>
        </p:spPr>
      </p:pic>
      <p:sp>
        <p:nvSpPr>
          <p:cNvPr id="6" name="Elipse 5">
            <a:extLst>
              <a:ext uri="{FF2B5EF4-FFF2-40B4-BE49-F238E27FC236}">
                <a16:creationId xmlns="" xmlns:a16="http://schemas.microsoft.com/office/drawing/2014/main" id="{DE5665CD-3BE7-9811-7EE2-E7A8AF367FB5}"/>
              </a:ext>
            </a:extLst>
          </p:cNvPr>
          <p:cNvSpPr/>
          <p:nvPr/>
        </p:nvSpPr>
        <p:spPr>
          <a:xfrm>
            <a:off x="6785793" y="3303640"/>
            <a:ext cx="1399562" cy="619432"/>
          </a:xfrm>
          <a:prstGeom prst="ellipse">
            <a:avLst/>
          </a:prstGeom>
          <a:noFill/>
          <a:ln w="38100">
            <a:solidFill>
              <a:srgbClr val="99003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4F0C01E3-2EC2-8732-BE13-E6FB97777D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745" y="5948556"/>
            <a:ext cx="10960510" cy="2673610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="" xmlns:a16="http://schemas.microsoft.com/office/drawing/2014/main" id="{05F70545-F04E-CB8B-1936-97255614980C}"/>
              </a:ext>
            </a:extLst>
          </p:cNvPr>
          <p:cNvSpPr txBox="1"/>
          <p:nvPr/>
        </p:nvSpPr>
        <p:spPr>
          <a:xfrm>
            <a:off x="3516568" y="5052999"/>
            <a:ext cx="5925779" cy="545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738505" algn="l"/>
              </a:tabLst>
            </a:pP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Depois, clique no botão “Editar”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="" xmlns:a16="http://schemas.microsoft.com/office/drawing/2014/main" id="{B86E08A1-AA64-5BD6-33D3-73CFC4559BAA}"/>
              </a:ext>
            </a:extLst>
          </p:cNvPr>
          <p:cNvSpPr/>
          <p:nvPr/>
        </p:nvSpPr>
        <p:spPr>
          <a:xfrm>
            <a:off x="9822425" y="7718359"/>
            <a:ext cx="822377" cy="619432"/>
          </a:xfrm>
          <a:prstGeom prst="ellipse">
            <a:avLst/>
          </a:prstGeom>
          <a:noFill/>
          <a:ln w="38100">
            <a:solidFill>
              <a:srgbClr val="99003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3752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822CC3BE-11EB-E3EB-FA2A-9BDB16AAD23C}"/>
              </a:ext>
            </a:extLst>
          </p:cNvPr>
          <p:cNvSpPr txBox="1"/>
          <p:nvPr/>
        </p:nvSpPr>
        <p:spPr>
          <a:xfrm>
            <a:off x="811160" y="591501"/>
            <a:ext cx="10846824" cy="545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738505" algn="l"/>
              </a:tabLst>
            </a:pP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Selecione  “Manuscrito do livro” e clique no botão “salvar”.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D65A9A12-DCE3-A338-07A4-0664894628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763" y="1570932"/>
            <a:ext cx="9699063" cy="7233856"/>
          </a:xfrm>
          <a:prstGeom prst="rect">
            <a:avLst/>
          </a:prstGeom>
        </p:spPr>
      </p:pic>
      <p:cxnSp>
        <p:nvCxnSpPr>
          <p:cNvPr id="8" name="Conector de Seta Reta 7">
            <a:extLst>
              <a:ext uri="{FF2B5EF4-FFF2-40B4-BE49-F238E27FC236}">
                <a16:creationId xmlns="" xmlns:a16="http://schemas.microsoft.com/office/drawing/2014/main" id="{A8110976-3267-3376-03A9-0B09CDC2E945}"/>
              </a:ext>
            </a:extLst>
          </p:cNvPr>
          <p:cNvCxnSpPr/>
          <p:nvPr/>
        </p:nvCxnSpPr>
        <p:spPr>
          <a:xfrm flipH="1">
            <a:off x="3244643" y="3470787"/>
            <a:ext cx="899652" cy="0"/>
          </a:xfrm>
          <a:prstGeom prst="straightConnector1">
            <a:avLst/>
          </a:prstGeom>
          <a:ln w="76200">
            <a:solidFill>
              <a:srgbClr val="99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ipse 8">
            <a:extLst>
              <a:ext uri="{FF2B5EF4-FFF2-40B4-BE49-F238E27FC236}">
                <a16:creationId xmlns="" xmlns:a16="http://schemas.microsoft.com/office/drawing/2014/main" id="{F22DB636-E68A-1224-795F-22B88293E432}"/>
              </a:ext>
            </a:extLst>
          </p:cNvPr>
          <p:cNvSpPr/>
          <p:nvPr/>
        </p:nvSpPr>
        <p:spPr>
          <a:xfrm>
            <a:off x="9646981" y="8242783"/>
            <a:ext cx="1399562" cy="724236"/>
          </a:xfrm>
          <a:prstGeom prst="ellipse">
            <a:avLst/>
          </a:prstGeom>
          <a:noFill/>
          <a:ln w="38100">
            <a:solidFill>
              <a:srgbClr val="99003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1626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822CC3BE-11EB-E3EB-FA2A-9BDB16AAD23C}"/>
              </a:ext>
            </a:extLst>
          </p:cNvPr>
          <p:cNvSpPr txBox="1"/>
          <p:nvPr/>
        </p:nvSpPr>
        <p:spPr>
          <a:xfrm>
            <a:off x="684572" y="1107695"/>
            <a:ext cx="11507428" cy="6104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738505" algn="l"/>
              </a:tabLst>
            </a:pPr>
            <a:r>
              <a:rPr lang="pt-B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seguida, clique no botão “Salvar e continuar”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79FB6CE3-720C-A968-B36D-813115321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696" y="2660855"/>
            <a:ext cx="12208696" cy="3822290"/>
          </a:xfrm>
          <a:prstGeom prst="rect">
            <a:avLst/>
          </a:prstGeom>
        </p:spPr>
      </p:pic>
      <p:cxnSp>
        <p:nvCxnSpPr>
          <p:cNvPr id="6" name="Conector de Seta Reta 5">
            <a:extLst>
              <a:ext uri="{FF2B5EF4-FFF2-40B4-BE49-F238E27FC236}">
                <a16:creationId xmlns="" xmlns:a16="http://schemas.microsoft.com/office/drawing/2014/main" id="{3CF9EF10-0C72-6EFB-AC46-07AB8AC0EF86}"/>
              </a:ext>
            </a:extLst>
          </p:cNvPr>
          <p:cNvCxnSpPr>
            <a:cxnSpLocks/>
          </p:cNvCxnSpPr>
          <p:nvPr/>
        </p:nvCxnSpPr>
        <p:spPr>
          <a:xfrm flipV="1">
            <a:off x="10264876" y="6483145"/>
            <a:ext cx="0" cy="978310"/>
          </a:xfrm>
          <a:prstGeom prst="straightConnector1">
            <a:avLst/>
          </a:prstGeom>
          <a:ln w="76200">
            <a:solidFill>
              <a:srgbClr val="99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17219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171</TotalTime>
  <Words>200</Words>
  <Application>Microsoft Office PowerPoint</Application>
  <PresentationFormat>Personalizar</PresentationFormat>
  <Paragraphs>41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Tutorial para acesso e submissão de obras pelo OMP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Criando acesso e senha</dc:title>
  <dc:creator>Rejane Flores</dc:creator>
  <cp:lastModifiedBy>ServidorIFFar</cp:lastModifiedBy>
  <cp:revision>30</cp:revision>
  <dcterms:created xsi:type="dcterms:W3CDTF">2023-12-03T21:15:48Z</dcterms:created>
  <dcterms:modified xsi:type="dcterms:W3CDTF">2023-12-12T15:38:03Z</dcterms:modified>
</cp:coreProperties>
</file>